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009" r:id="rId3"/>
    <p:sldId id="1023" r:id="rId4"/>
    <p:sldId id="1010" r:id="rId5"/>
    <p:sldId id="1017" r:id="rId6"/>
    <p:sldId id="1011" r:id="rId7"/>
    <p:sldId id="1024" r:id="rId8"/>
    <p:sldId id="1012" r:id="rId9"/>
    <p:sldId id="1025" r:id="rId10"/>
    <p:sldId id="1013" r:id="rId11"/>
    <p:sldId id="1018" r:id="rId12"/>
    <p:sldId id="1020" r:id="rId13"/>
    <p:sldId id="1026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D028C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What’s the weather like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Wrap up—Let’s explore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69249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明明的日记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882" y="1581820"/>
            <a:ext cx="2304256" cy="398970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570304"/>
              </p:ext>
            </p:extLst>
          </p:nvPr>
        </p:nvGraphicFramePr>
        <p:xfrm>
          <a:off x="492444" y="2132856"/>
          <a:ext cx="11345380" cy="4160520"/>
        </p:xfrm>
        <a:graphic>
          <a:graphicData uri="http://schemas.openxmlformats.org/drawingml/2006/table">
            <a:tbl>
              <a:tblPr firstRow="1" firstCol="1" bandRow="1"/>
              <a:tblGrid>
                <a:gridCol w="11345380">
                  <a:extLst>
                    <a:ext uri="{9D8B030D-6E8A-4147-A177-3AD203B41FA5}">
                      <a16:colId xmlns:a16="http://schemas.microsoft.com/office/drawing/2014/main" val="2811671199"/>
                    </a:ext>
                  </a:extLst>
                </a:gridCol>
              </a:tblGrid>
              <a:tr h="76272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0204450" algn="l"/>
                          <a:tab pos="10445750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May5th</a:t>
                      </a:r>
                      <a:r>
                        <a:rPr lang="en-US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                                                           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3977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I get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up,I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see the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sunshine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sunny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outside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temperature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气温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22℃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love sunny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days,because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can play outside with my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According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根据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weather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report,in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afternoon,it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will be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rainy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good for me to stay at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want to read my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my mother wants to see a movie at home with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we want to go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out,we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need to take an umbrella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65087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weather really changes a lot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6684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一）根据日记内容，完成表格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764426"/>
              </p:ext>
            </p:extLst>
          </p:nvPr>
        </p:nvGraphicFramePr>
        <p:xfrm>
          <a:off x="469704" y="1556792"/>
          <a:ext cx="11350630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2408300">
                  <a:extLst>
                    <a:ext uri="{9D8B030D-6E8A-4147-A177-3AD203B41FA5}">
                      <a16:colId xmlns:a16="http://schemas.microsoft.com/office/drawing/2014/main" val="2915620310"/>
                    </a:ext>
                  </a:extLst>
                </a:gridCol>
                <a:gridCol w="4654740">
                  <a:extLst>
                    <a:ext uri="{9D8B030D-6E8A-4147-A177-3AD203B41FA5}">
                      <a16:colId xmlns:a16="http://schemas.microsoft.com/office/drawing/2014/main" val="787663841"/>
                    </a:ext>
                  </a:extLst>
                </a:gridCol>
                <a:gridCol w="4287590">
                  <a:extLst>
                    <a:ext uri="{9D8B030D-6E8A-4147-A177-3AD203B41FA5}">
                      <a16:colId xmlns:a16="http://schemas.microsoft.com/office/drawing/2014/main" val="15018797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Temperature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03118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Morning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</a:t>
                      </a:r>
                      <a:endParaRPr lang="zh-CN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___________________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2366440"/>
                  </a:ext>
                </a:extLst>
              </a:tr>
              <a:tr h="3786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Afternoon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_____________________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extLst>
                  <a:ext uri="{0D108BD9-81ED-4DB2-BD59-A6C34878D82A}">
                    <a16:rowId xmlns:a16="http://schemas.microsoft.com/office/drawing/2014/main" val="799869263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558368" y="2236830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sunny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119542" y="2302008"/>
            <a:ext cx="9044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22℃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601510" y="2747604"/>
            <a:ext cx="100219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rainy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55767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文中提到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sunny outside.”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，所以早上的天气是晴天，故填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214517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文中提到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temperature is 22℃”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，所以早上的温度是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22℃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87136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文中提到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 in the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afternoon,it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be rainy.”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，所以下午的天气是下雨的，故填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41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二）根据日记内容，回答问题。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day is it today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weather like in the morning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14014" y="193388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Monday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82018" y="271815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日期后的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“Monday”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可知，今天是星期一。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460110" y="384257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sunny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7235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文中提到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sunny outside.”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，所以早上是晴天。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327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303712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want to go outside in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should you do according to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根据文章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endParaRPr lang="en-US" altLang="zh-CN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450874" y="25741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should take an umbrella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32059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文中提到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we want to go out,we need to take an umbrella.”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，因此如果下午要出门，需要带把雨伞。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74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将下列地点和天气情况连线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1944540"/>
            <a:ext cx="11485848" cy="453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803275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Hello,everyone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is the weather report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London,it’s rainy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need to take your umbrellas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Beijing,it’s cold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should wear warm clothes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Singapore,it’s sunny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good to enjoy the sunshine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Thailand,it’s hot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You need to drink plenty of water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Sydney,it’s windy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might be a good idea to stay indoors if you don’t like the strong wind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3275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all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nice day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Singapore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Thailand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Sydney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tf212a.jpg" descr="id:21474936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4985572"/>
            <a:ext cx="1195496" cy="1200819"/>
          </a:xfrm>
          <a:prstGeom prst="rect">
            <a:avLst/>
          </a:prstGeom>
        </p:spPr>
      </p:pic>
      <p:pic>
        <p:nvPicPr>
          <p:cNvPr id="4" name="qtf212b.jpg" descr="id:21474936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5116" y="4941168"/>
            <a:ext cx="1195496" cy="1200819"/>
          </a:xfrm>
          <a:prstGeom prst="rect">
            <a:avLst/>
          </a:prstGeom>
        </p:spPr>
      </p:pic>
      <p:pic>
        <p:nvPicPr>
          <p:cNvPr id="5" name="qtf212d.jpg" descr="id:214749363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183438" y="4941169"/>
            <a:ext cx="1195496" cy="1200819"/>
          </a:xfrm>
          <a:prstGeom prst="rect">
            <a:avLst/>
          </a:prstGeom>
        </p:spPr>
      </p:pic>
      <p:pic>
        <p:nvPicPr>
          <p:cNvPr id="6" name="qtf212c.jpg" descr="id:214749363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837242" y="4941170"/>
            <a:ext cx="1195496" cy="1200819"/>
          </a:xfrm>
          <a:prstGeom prst="rect">
            <a:avLst/>
          </a:prstGeom>
        </p:spPr>
      </p:pic>
      <p:pic>
        <p:nvPicPr>
          <p:cNvPr id="7" name="qtf212e.jpg" descr="id:214749364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129170" y="4985572"/>
            <a:ext cx="1149720" cy="1200819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19229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558702" y="1402966"/>
            <a:ext cx="4176464" cy="353820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1990750" y="1394187"/>
            <a:ext cx="1860620" cy="350257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3974022" y="1420778"/>
            <a:ext cx="1860620" cy="350257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471470" y="1420778"/>
            <a:ext cx="72008" cy="341703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0704030" y="1414333"/>
            <a:ext cx="74806" cy="34070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76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的妹妹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不会写表示天气的单词。她用贴纸拼接来代替。请观察贴纸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写出对应的天气单词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394" y="928337"/>
            <a:ext cx="3888432" cy="44298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276872"/>
            <a:ext cx="11161240" cy="1283186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69844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1.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18742" y="3737426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rainy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600016" y="3751404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snowy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767614" y="3730223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sunny</a:t>
            </a:r>
            <a:endParaRPr lang="zh-CN" altLang="en-US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58968" y="43115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云和水滴可以描绘下雨的场景。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58968" y="499573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雪花和雪人代表下雪天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58968" y="564523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太阳和太阳镜代表晴天。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三、根据天气情况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选择合适的活动。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每个选项限用一次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tf219.jpg" descr="id:21474936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25145" y="1445500"/>
            <a:ext cx="1738083" cy="1407435"/>
          </a:xfrm>
          <a:prstGeom prst="rect">
            <a:avLst/>
          </a:prstGeom>
        </p:spPr>
      </p:pic>
      <p:pic>
        <p:nvPicPr>
          <p:cNvPr id="6" name="qtf220.jpg" descr="id:21474936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28746" y="1445500"/>
            <a:ext cx="2124878" cy="1407435"/>
          </a:xfrm>
          <a:prstGeom prst="rect">
            <a:avLst/>
          </a:prstGeom>
        </p:spPr>
      </p:pic>
      <p:pic>
        <p:nvPicPr>
          <p:cNvPr id="7" name="qtf221.jpg" descr="id:214749370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19142" y="1445500"/>
            <a:ext cx="1517235" cy="1407435"/>
          </a:xfrm>
          <a:prstGeom prst="rect">
            <a:avLst/>
          </a:prstGeom>
        </p:spPr>
      </p:pic>
      <p:pic>
        <p:nvPicPr>
          <p:cNvPr id="8" name="qtf222.jpg" descr="id:214749370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967414" y="1445499"/>
            <a:ext cx="1588356" cy="1407436"/>
          </a:xfrm>
          <a:prstGeom prst="rect">
            <a:avLst/>
          </a:prstGeom>
        </p:spPr>
      </p:pic>
      <p:pic>
        <p:nvPicPr>
          <p:cNvPr id="9" name="qtf223.jpg" descr="id:214749371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127654" y="1264536"/>
            <a:ext cx="1584176" cy="1588400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42380" y="158951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52242" y="2898414"/>
            <a:ext cx="113595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/>
              <a:t>（　　）</a:t>
            </a:r>
            <a:r>
              <a:rPr lang="en-US" altLang="zh-CN" dirty="0" smtClean="0"/>
              <a:t>          </a:t>
            </a:r>
            <a:r>
              <a:rPr lang="zh-CN" altLang="zh-CN" dirty="0" smtClean="0"/>
              <a:t>（　　）</a:t>
            </a:r>
            <a:r>
              <a:rPr lang="en-US" altLang="zh-CN" dirty="0" smtClean="0"/>
              <a:t>           </a:t>
            </a:r>
            <a:r>
              <a:rPr lang="zh-CN" altLang="zh-CN" dirty="0" smtClean="0"/>
              <a:t>（　　）</a:t>
            </a:r>
            <a:r>
              <a:rPr lang="en-US" altLang="zh-CN" dirty="0" smtClean="0"/>
              <a:t>           </a:t>
            </a:r>
            <a:r>
              <a:rPr lang="zh-CN" altLang="zh-CN" dirty="0" smtClean="0"/>
              <a:t>（　　）</a:t>
            </a:r>
            <a:endParaRPr lang="zh-CN" altLang="en-US" dirty="0"/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378876" y="3645024"/>
            <a:ext cx="11441192" cy="138499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puddles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小水坑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　　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ice cream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picnic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snowman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kite</a:t>
            </a:r>
          </a:p>
        </p:txBody>
      </p:sp>
      <p:sp>
        <p:nvSpPr>
          <p:cNvPr id="3" name="矩形 2"/>
          <p:cNvSpPr/>
          <p:nvPr/>
        </p:nvSpPr>
        <p:spPr>
          <a:xfrm>
            <a:off x="1486694" y="297197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862958" y="300150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195403" y="302904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696028" y="30198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1033147" y="30078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6" name="内容占位符 5"/>
          <p:cNvSpPr txBox="1">
            <a:spLocks/>
          </p:cNvSpPr>
          <p:nvPr/>
        </p:nvSpPr>
        <p:spPr bwMode="auto">
          <a:xfrm>
            <a:off x="360854" y="508518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下雨天可以在小水坑里走来走去；晴天适合去野餐；有风的天气适合放风筝；炎热的天气适合吃冰激凌；下雪天适合堆雪人。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05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1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实际情况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回答下列问题。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need on a rainy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need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654" y="1511418"/>
            <a:ext cx="3759920" cy="41776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445337" y="2573222"/>
            <a:ext cx="421782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a raincoat and rain boots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3230688"/>
            <a:ext cx="11485848" cy="125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</a:pPr>
            <a:r>
              <a:rPr lang="zh-CN" altLang="zh-CN" sz="2700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问句询问下雨天需要什么。需思考下雨天需要的雨具，如雨衣（</a:t>
            </a:r>
            <a:r>
              <a:rPr lang="en-US" altLang="zh-CN" sz="2700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raincoat</a:t>
            </a:r>
            <a:r>
              <a:rPr lang="zh-CN" altLang="zh-CN" sz="2700" b="1" spc="-6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endParaRPr lang="en-US" altLang="zh-CN" sz="2700" b="1" spc="-6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雨靴（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 boots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feel on a snowy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feel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42678" y="1516841"/>
            <a:ext cx="12602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excited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006974" y="1375720"/>
            <a:ext cx="387958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can make a snowman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05555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问句询问下雪天的感受，要写出原因。可以考虑下雪天能做的有趣活动，如堆雪人（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snowman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）、打雪仗（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snowball fight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）等。用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feel...”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来表达感受，并说明原因。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37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6572"/>
            <a:ext cx="11485848" cy="4013406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do on a windy 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.</a:t>
            </a:r>
          </a:p>
        </p:txBody>
      </p:sp>
      <p:sp>
        <p:nvSpPr>
          <p:cNvPr id="3" name="矩形 2"/>
          <p:cNvSpPr/>
          <p:nvPr/>
        </p:nvSpPr>
        <p:spPr>
          <a:xfrm>
            <a:off x="438546" y="1365676"/>
            <a:ext cx="256031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/>
              <a:t>I can fly a kite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032220"/>
            <a:ext cx="1148584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问句询问有风的天气能做什么。联想有风的天气适合的活动，比如放风筝（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 a kite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）、玩玩具风车（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with a pinwheel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88218" y="3588688"/>
            <a:ext cx="1104790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/>
              <a:t>sunny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14587" y="4138924"/>
            <a:ext cx="10730415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dirty="0" smtClean="0"/>
              <a:t>I can play outside with my friends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cs typeface="Times New Roman" panose="02020603050405020304" pitchFamily="18" charset="0"/>
              </a:rPr>
              <a:t> 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 smtClean="0"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4740816"/>
            <a:ext cx="11485848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题目需要回答最喜欢的天气是什么并给出理由。可选择一种喜欢的天气，如晴天（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）、阴天（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）等。用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is...”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开头，再用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说明喜欢的原因。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85980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z="1600" dirty="0" smtClean="0">
              <a:latin typeface="+mn-ea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与天气相关的词汇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雨具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raincoat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雨衣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 boots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umbrella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雨伞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描述感受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兴奋的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开心的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描述活动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snowman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堆雪人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放风筝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snowball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打雪仗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在外面玩耍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描述天气特点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很难看清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温暖的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明亮的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33" y="757088"/>
            <a:ext cx="1438885" cy="44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25032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893</Words>
  <Application>Microsoft Office PowerPoint</Application>
  <PresentationFormat>自定义</PresentationFormat>
  <Paragraphs>88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365</cp:revision>
  <dcterms:created xsi:type="dcterms:W3CDTF">2020-11-06T05:24:00Z</dcterms:created>
  <dcterms:modified xsi:type="dcterms:W3CDTF">2025-06-23T08:39:32Z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